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5.jpg" ContentType="image/png"/>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3"/>
  </p:notesMasterIdLst>
  <p:handoutMasterIdLst>
    <p:handoutMasterId r:id="rId24"/>
  </p:handoutMasterIdLst>
  <p:sldIdLst>
    <p:sldId id="257" r:id="rId5"/>
    <p:sldId id="398" r:id="rId6"/>
    <p:sldId id="389" r:id="rId7"/>
    <p:sldId id="392" r:id="rId8"/>
    <p:sldId id="317" r:id="rId9"/>
    <p:sldId id="279" r:id="rId10"/>
    <p:sldId id="393" r:id="rId11"/>
    <p:sldId id="396" r:id="rId12"/>
    <p:sldId id="395" r:id="rId13"/>
    <p:sldId id="397" r:id="rId14"/>
    <p:sldId id="391" r:id="rId15"/>
    <p:sldId id="277" r:id="rId16"/>
    <p:sldId id="278" r:id="rId17"/>
    <p:sldId id="268" r:id="rId18"/>
    <p:sldId id="272" r:id="rId19"/>
    <p:sldId id="270" r:id="rId20"/>
    <p:sldId id="281"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06" d="100"/>
          <a:sy n="106" d="100"/>
        </p:scale>
        <p:origin x="180" y="11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Title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To start a presentation, go to the Slide Show tab, and select          From Beginning.</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Title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To display Presenter view, in Slide Show view, on the control bar at the bottom left select the three dots, and then Show                 Presenter View.</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Title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start a presentation, go to the Slide Show tab, and select          From Beginning.</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display Presenter view, in Slide Show view, on the control bar at the bottom left select the three dots, and then Show                 Presenter View.</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During your presentation, the speaker notes are visible on your monitor, but aren't visible to      the audience.</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4/29/2022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14</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15</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18</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image" Target="../media/image7.jpg"/><Relationship Id="rId1" Type="http://schemas.openxmlformats.org/officeDocument/2006/relationships/slideLayout" Target="../slideLayouts/slideLayout15.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5.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3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1" name="Freeform: Shape 4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Oval 4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4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4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5" name="Rectangle 4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1" y="580363"/>
            <a:ext cx="5437189" cy="1333055"/>
          </a:xfrm>
        </p:spPr>
        <p:txBody>
          <a:bodyPr vert="horz" wrap="square" lIns="0" tIns="0" rIns="0" bIns="0" rtlCol="0" anchor="t" anchorCtr="0">
            <a:normAutofit/>
          </a:bodyPr>
          <a:lstStyle/>
          <a:p>
            <a:r>
              <a:rPr lang="en-US" sz="3700" kern="1200" dirty="0">
                <a:solidFill>
                  <a:schemeClr val="tx1"/>
                </a:solidFill>
                <a:latin typeface="+mj-lt"/>
                <a:ea typeface="+mj-ea"/>
                <a:cs typeface="+mj-cs"/>
              </a:rPr>
              <a:t>Movie Recommendation Website</a:t>
            </a:r>
          </a:p>
        </p:txBody>
      </p:sp>
      <p:pic>
        <p:nvPicPr>
          <p:cNvPr id="6" name="Picture 5" descr="A red and black sign&#10;&#10;Description automatically generated with low confidence">
            <a:extLst>
              <a:ext uri="{FF2B5EF4-FFF2-40B4-BE49-F238E27FC236}">
                <a16:creationId xmlns:a16="http://schemas.microsoft.com/office/drawing/2014/main" id="{D4601865-822B-44DA-BE4C-7F4B5082DDC0}"/>
              </a:ext>
            </a:extLst>
          </p:cNvPr>
          <p:cNvPicPr>
            <a:picLocks noChangeAspect="1"/>
          </p:cNvPicPr>
          <p:nvPr/>
        </p:nvPicPr>
        <p:blipFill rotWithShape="1">
          <a:blip r:embed="rId3"/>
          <a:srcRect l="11835" r="13692" b="1"/>
          <a:stretch/>
        </p:blipFill>
        <p:spPr>
          <a:xfrm>
            <a:off x="556802" y="2528888"/>
            <a:ext cx="2877071" cy="1889919"/>
          </a:xfrm>
          <a:custGeom>
            <a:avLst/>
            <a:gdLst/>
            <a:ahLst/>
            <a:cxnLst/>
            <a:rect l="l" t="t" r="r" b="b"/>
            <a:pathLst>
              <a:path w="2887197" h="1889919">
                <a:moveTo>
                  <a:pt x="0" y="0"/>
                </a:moveTo>
                <a:lnTo>
                  <a:pt x="2887197" y="0"/>
                </a:lnTo>
                <a:lnTo>
                  <a:pt x="2887197" y="1889919"/>
                </a:lnTo>
                <a:lnTo>
                  <a:pt x="0" y="1889919"/>
                </a:lnTo>
                <a:close/>
              </a:path>
            </a:pathLst>
          </a:custGeom>
        </p:spPr>
      </p:pic>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b="28849"/>
          <a:stretch/>
        </p:blipFill>
        <p:spPr>
          <a:xfrm flipV="1">
            <a:off x="3423761" y="2528889"/>
            <a:ext cx="2887197" cy="1889919"/>
          </a:xfrm>
          <a:custGeom>
            <a:avLst/>
            <a:gdLst/>
            <a:ahLst/>
            <a:cxnLst/>
            <a:rect l="l" t="t" r="r" b="b"/>
            <a:pathLst>
              <a:path w="2887197" h="1889919">
                <a:moveTo>
                  <a:pt x="0" y="0"/>
                </a:moveTo>
                <a:lnTo>
                  <a:pt x="2887197" y="0"/>
                </a:lnTo>
                <a:lnTo>
                  <a:pt x="2887197" y="1889919"/>
                </a:lnTo>
                <a:lnTo>
                  <a:pt x="0" y="1889919"/>
                </a:lnTo>
                <a:close/>
              </a:path>
            </a:pathLst>
          </a:custGeom>
        </p:spPr>
      </p:pic>
      <p:pic>
        <p:nvPicPr>
          <p:cNvPr id="15" name="Picture 14" descr="A picture containing icon&#10;&#10;Description automatically generated">
            <a:extLst>
              <a:ext uri="{FF2B5EF4-FFF2-40B4-BE49-F238E27FC236}">
                <a16:creationId xmlns:a16="http://schemas.microsoft.com/office/drawing/2014/main" id="{D05F5929-52AE-401A-9D31-4C0FA0ACCEDA}"/>
              </a:ext>
            </a:extLst>
          </p:cNvPr>
          <p:cNvPicPr>
            <a:picLocks noChangeAspect="1"/>
          </p:cNvPicPr>
          <p:nvPr/>
        </p:nvPicPr>
        <p:blipFill rotWithShape="1">
          <a:blip r:embed="rId5"/>
          <a:srcRect l="9105" r="10695" b="4"/>
          <a:stretch/>
        </p:blipFill>
        <p:spPr>
          <a:xfrm>
            <a:off x="546685" y="4418806"/>
            <a:ext cx="2887197" cy="1889919"/>
          </a:xfrm>
          <a:custGeom>
            <a:avLst/>
            <a:gdLst/>
            <a:ahLst/>
            <a:cxnLst/>
            <a:rect l="l" t="t" r="r" b="b"/>
            <a:pathLst>
              <a:path w="2887197" h="1889919">
                <a:moveTo>
                  <a:pt x="0" y="0"/>
                </a:moveTo>
                <a:lnTo>
                  <a:pt x="2887197" y="0"/>
                </a:lnTo>
                <a:lnTo>
                  <a:pt x="2887197" y="1889919"/>
                </a:lnTo>
                <a:lnTo>
                  <a:pt x="0" y="1889919"/>
                </a:lnTo>
                <a:close/>
              </a:path>
            </a:pathLst>
          </a:custGeom>
        </p:spPr>
      </p:pic>
      <p:pic>
        <p:nvPicPr>
          <p:cNvPr id="8" name="Picture 7" descr="Logo&#10;&#10;Description automatically generated">
            <a:extLst>
              <a:ext uri="{FF2B5EF4-FFF2-40B4-BE49-F238E27FC236}">
                <a16:creationId xmlns:a16="http://schemas.microsoft.com/office/drawing/2014/main" id="{92C81638-79EF-4C2A-B91C-7AF76248D71C}"/>
              </a:ext>
            </a:extLst>
          </p:cNvPr>
          <p:cNvPicPr>
            <a:picLocks noChangeAspect="1"/>
          </p:cNvPicPr>
          <p:nvPr/>
        </p:nvPicPr>
        <p:blipFill rotWithShape="1">
          <a:blip r:embed="rId6"/>
          <a:srcRect l="9382" r="10294" b="3"/>
          <a:stretch/>
        </p:blipFill>
        <p:spPr>
          <a:xfrm>
            <a:off x="3413635" y="2528887"/>
            <a:ext cx="2897323" cy="1911989"/>
          </a:xfrm>
          <a:custGeom>
            <a:avLst/>
            <a:gdLst/>
            <a:ahLst/>
            <a:cxnLst/>
            <a:rect l="l" t="t" r="r" b="b"/>
            <a:pathLst>
              <a:path w="2887197" h="1889919">
                <a:moveTo>
                  <a:pt x="0" y="0"/>
                </a:moveTo>
                <a:lnTo>
                  <a:pt x="2887197" y="0"/>
                </a:lnTo>
                <a:lnTo>
                  <a:pt x="2887197" y="1889919"/>
                </a:lnTo>
                <a:lnTo>
                  <a:pt x="0" y="1889919"/>
                </a:lnTo>
                <a:close/>
              </a:path>
            </a:pathLst>
          </a:custGeo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134636" y="3614975"/>
            <a:ext cx="4500562" cy="4769644"/>
          </a:xfrm>
        </p:spPr>
        <p:txBody>
          <a:bodyPr vert="horz" wrap="square" lIns="0" tIns="0" rIns="0" bIns="0" rtlCol="0" anchor="t">
            <a:normAutofit/>
          </a:bodyPr>
          <a:lstStyle/>
          <a:p>
            <a:pPr>
              <a:buFont typeface="Arial" panose="020B0604020202020204" pitchFamily="34" charset="0"/>
              <a:buChar char="•"/>
            </a:pPr>
            <a:r>
              <a:rPr lang="en-US" dirty="0"/>
              <a:t>Arun Vemireddy</a:t>
            </a:r>
          </a:p>
          <a:p>
            <a:pPr>
              <a:buFont typeface="Arial" panose="020B0604020202020204" pitchFamily="34" charset="0"/>
              <a:buChar char="•"/>
            </a:pPr>
            <a:r>
              <a:rPr lang="en-US" dirty="0"/>
              <a:t>A02370352</a:t>
            </a:r>
          </a:p>
          <a:p>
            <a:pPr>
              <a:buFont typeface="Arial" panose="020B0604020202020204" pitchFamily="34" charset="0"/>
              <a:buChar char="•"/>
            </a:pPr>
            <a:r>
              <a:rPr lang="en-US" dirty="0"/>
              <a:t>Intro to Data Analysis – CS 6890-002</a:t>
            </a:r>
          </a:p>
        </p:txBody>
      </p:sp>
      <p:pic>
        <p:nvPicPr>
          <p:cNvPr id="17" name="Picture 16" descr="Logo&#10;&#10;Description automatically generated">
            <a:extLst>
              <a:ext uri="{FF2B5EF4-FFF2-40B4-BE49-F238E27FC236}">
                <a16:creationId xmlns:a16="http://schemas.microsoft.com/office/drawing/2014/main" id="{65FD7041-284F-4F8F-B550-383567368B49}"/>
              </a:ext>
            </a:extLst>
          </p:cNvPr>
          <p:cNvPicPr>
            <a:picLocks noChangeAspect="1"/>
          </p:cNvPicPr>
          <p:nvPr/>
        </p:nvPicPr>
        <p:blipFill>
          <a:blip r:embed="rId7"/>
          <a:stretch>
            <a:fillRect/>
          </a:stretch>
        </p:blipFill>
        <p:spPr>
          <a:xfrm>
            <a:off x="3413635" y="4381772"/>
            <a:ext cx="2887196" cy="1971092"/>
          </a:xfrm>
          <a:prstGeom prst="rect">
            <a:avLst/>
          </a:prstGeom>
        </p:spPr>
      </p:pic>
      <p:pic>
        <p:nvPicPr>
          <p:cNvPr id="24" name="Picture 23" descr="A screenshot of a video game&#10;&#10;Description automatically generated with medium confidence">
            <a:extLst>
              <a:ext uri="{FF2B5EF4-FFF2-40B4-BE49-F238E27FC236}">
                <a16:creationId xmlns:a16="http://schemas.microsoft.com/office/drawing/2014/main" id="{C1D51656-CF1D-4652-BD14-25E86D2F5450}"/>
              </a:ext>
            </a:extLst>
          </p:cNvPr>
          <p:cNvPicPr>
            <a:picLocks noChangeAspect="1"/>
          </p:cNvPicPr>
          <p:nvPr/>
        </p:nvPicPr>
        <p:blipFill>
          <a:blip r:embed="rId8"/>
          <a:stretch>
            <a:fillRect/>
          </a:stretch>
        </p:blipFill>
        <p:spPr>
          <a:xfrm>
            <a:off x="7102437" y="425181"/>
            <a:ext cx="4130707" cy="2817845"/>
          </a:xfrm>
          <a:prstGeom prst="rect">
            <a:avLst/>
          </a:prstGeom>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091649-4B40-4C81-93AB-838172C3CF69}"/>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89462B8C-8B72-406E-B657-F58B36B1E991}"/>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7754BD4-4938-492D-8472-0D6E57410C6D}"/>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415548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201256" y="1566250"/>
            <a:ext cx="5894744" cy="896293"/>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93306" y="3827610"/>
            <a:ext cx="6379210" cy="2265216"/>
          </a:xfrm>
        </p:spPr>
        <p:txBody>
          <a:bodyPr/>
          <a:lstStyle/>
          <a:p>
            <a:r>
              <a:rPr lang="en-US" dirty="0"/>
              <a:t>Arun</a:t>
            </a:r>
          </a:p>
          <a:p>
            <a:r>
              <a:rPr lang="en-US" dirty="0"/>
              <a:t>a02370352@usu.edu</a:t>
            </a:r>
          </a:p>
          <a:p>
            <a:r>
              <a:rPr lang="en-US" dirty="0"/>
              <a:t>bitbucket.org/Arun_Vemireddy/project/src/master/</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Tree>
    <p:extLst>
      <p:ext uri="{BB962C8B-B14F-4D97-AF65-F5344CB8AC3E}">
        <p14:creationId xmlns:p14="http://schemas.microsoft.com/office/powerpoint/2010/main" val="324779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spTree>
    <p:extLst>
      <p:ext uri="{BB962C8B-B14F-4D97-AF65-F5344CB8AC3E}">
        <p14:creationId xmlns:p14="http://schemas.microsoft.com/office/powerpoint/2010/main" val="374028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Tree>
    <p:extLst>
      <p:ext uri="{BB962C8B-B14F-4D97-AF65-F5344CB8AC3E}">
        <p14:creationId xmlns:p14="http://schemas.microsoft.com/office/powerpoint/2010/main" val="249694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297987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44914864"/>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Tree>
    <p:extLst>
      <p:ext uri="{BB962C8B-B14F-4D97-AF65-F5344CB8AC3E}">
        <p14:creationId xmlns:p14="http://schemas.microsoft.com/office/powerpoint/2010/main" val="262463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17</a:t>
            </a:fld>
            <a:endParaRPr lang="en-US"/>
          </a:p>
        </p:txBody>
      </p:sp>
    </p:spTree>
    <p:extLst>
      <p:ext uri="{BB962C8B-B14F-4D97-AF65-F5344CB8AC3E}">
        <p14:creationId xmlns:p14="http://schemas.microsoft.com/office/powerpoint/2010/main" val="142054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18</a:t>
            </a:fld>
            <a:endParaRPr lang="en-US"/>
          </a:p>
        </p:txBody>
      </p:sp>
    </p:spTree>
    <p:extLst>
      <p:ext uri="{BB962C8B-B14F-4D97-AF65-F5344CB8AC3E}">
        <p14:creationId xmlns:p14="http://schemas.microsoft.com/office/powerpoint/2010/main" val="35215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97E85-4DF7-4D92-AFBC-AA6F00772E65}"/>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06711F88-B477-4BE0-9D2B-B9CD577BAAA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5F009B82-BD73-4EBC-957A-E929CF60919B}"/>
              </a:ext>
            </a:extLst>
          </p:cNvPr>
          <p:cNvSpPr>
            <a:spLocks noGrp="1"/>
          </p:cNvSpPr>
          <p:nvPr>
            <p:ph type="sldNum" sz="quarter" idx="12"/>
          </p:nvPr>
        </p:nvSpPr>
        <p:spPr/>
        <p:txBody>
          <a:bodyPr/>
          <a:lstStyle/>
          <a:p>
            <a:fld id="{DBA1B0FB-D917-4C8C-928F-313BD683BF39}" type="slidenum">
              <a:rPr lang="en-US" smtClean="0"/>
              <a:t>2</a:t>
            </a:fld>
            <a:endParaRPr lang="en-US"/>
          </a:p>
        </p:txBody>
      </p:sp>
      <p:pic>
        <p:nvPicPr>
          <p:cNvPr id="8" name="Picture 7" descr="Graphical user interface, application, website&#10;&#10;Description automatically generated">
            <a:extLst>
              <a:ext uri="{FF2B5EF4-FFF2-40B4-BE49-F238E27FC236}">
                <a16:creationId xmlns:a16="http://schemas.microsoft.com/office/drawing/2014/main" id="{D6EAB79B-54BE-43F9-8845-62AA2BE2EA9F}"/>
              </a:ext>
            </a:extLst>
          </p:cNvPr>
          <p:cNvPicPr>
            <a:picLocks noChangeAspect="1"/>
          </p:cNvPicPr>
          <p:nvPr/>
        </p:nvPicPr>
        <p:blipFill>
          <a:blip r:embed="rId2"/>
          <a:stretch>
            <a:fillRect/>
          </a:stretch>
        </p:blipFill>
        <p:spPr>
          <a:xfrm>
            <a:off x="168519" y="196899"/>
            <a:ext cx="2539915" cy="4370387"/>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F8C21B2E-EA0A-48D7-9B3B-3D830C9357B0}"/>
              </a:ext>
            </a:extLst>
          </p:cNvPr>
          <p:cNvPicPr>
            <a:picLocks noChangeAspect="1"/>
          </p:cNvPicPr>
          <p:nvPr/>
        </p:nvPicPr>
        <p:blipFill>
          <a:blip r:embed="rId3"/>
          <a:stretch>
            <a:fillRect/>
          </a:stretch>
        </p:blipFill>
        <p:spPr>
          <a:xfrm>
            <a:off x="2889126" y="393913"/>
            <a:ext cx="3377600" cy="1596780"/>
          </a:xfrm>
          <a:prstGeom prst="rect">
            <a:avLst/>
          </a:prstGeom>
        </p:spPr>
      </p:pic>
      <p:pic>
        <p:nvPicPr>
          <p:cNvPr id="13" name="Picture 12" descr="A group of people&#10;&#10;Description automatically generated with medium confidence">
            <a:extLst>
              <a:ext uri="{FF2B5EF4-FFF2-40B4-BE49-F238E27FC236}">
                <a16:creationId xmlns:a16="http://schemas.microsoft.com/office/drawing/2014/main" id="{8E67D0FA-0282-4574-8167-584D8E9A7E18}"/>
              </a:ext>
            </a:extLst>
          </p:cNvPr>
          <p:cNvPicPr>
            <a:picLocks noChangeAspect="1"/>
          </p:cNvPicPr>
          <p:nvPr/>
        </p:nvPicPr>
        <p:blipFill>
          <a:blip r:embed="rId4"/>
          <a:stretch>
            <a:fillRect/>
          </a:stretch>
        </p:blipFill>
        <p:spPr>
          <a:xfrm>
            <a:off x="6058599" y="4322288"/>
            <a:ext cx="3621427" cy="1894752"/>
          </a:xfrm>
          <a:prstGeom prst="rect">
            <a:avLst/>
          </a:prstGeom>
        </p:spPr>
      </p:pic>
      <p:pic>
        <p:nvPicPr>
          <p:cNvPr id="15" name="Picture 14" descr="Graphical user interface, application, website&#10;&#10;Description automatically generated">
            <a:extLst>
              <a:ext uri="{FF2B5EF4-FFF2-40B4-BE49-F238E27FC236}">
                <a16:creationId xmlns:a16="http://schemas.microsoft.com/office/drawing/2014/main" id="{5A0AA16E-012F-4B34-A562-35EC4F82BB60}"/>
              </a:ext>
            </a:extLst>
          </p:cNvPr>
          <p:cNvPicPr>
            <a:picLocks noChangeAspect="1"/>
          </p:cNvPicPr>
          <p:nvPr/>
        </p:nvPicPr>
        <p:blipFill>
          <a:blip r:embed="rId5"/>
          <a:stretch>
            <a:fillRect/>
          </a:stretch>
        </p:blipFill>
        <p:spPr>
          <a:xfrm>
            <a:off x="2964372" y="4320039"/>
            <a:ext cx="2960297" cy="1945479"/>
          </a:xfrm>
          <a:prstGeom prst="rect">
            <a:avLst/>
          </a:prstGeom>
        </p:spPr>
      </p:pic>
      <p:pic>
        <p:nvPicPr>
          <p:cNvPr id="17" name="Picture 16" descr="Graphical user interface, website&#10;&#10;Description automatically generated">
            <a:extLst>
              <a:ext uri="{FF2B5EF4-FFF2-40B4-BE49-F238E27FC236}">
                <a16:creationId xmlns:a16="http://schemas.microsoft.com/office/drawing/2014/main" id="{25B8C331-932D-4CD2-B409-8B55C21F2E93}"/>
              </a:ext>
            </a:extLst>
          </p:cNvPr>
          <p:cNvPicPr>
            <a:picLocks noChangeAspect="1"/>
          </p:cNvPicPr>
          <p:nvPr/>
        </p:nvPicPr>
        <p:blipFill>
          <a:blip r:embed="rId6"/>
          <a:stretch>
            <a:fillRect/>
          </a:stretch>
        </p:blipFill>
        <p:spPr>
          <a:xfrm>
            <a:off x="2878064" y="2283113"/>
            <a:ext cx="3377600" cy="1746754"/>
          </a:xfrm>
          <a:prstGeom prst="rect">
            <a:avLst/>
          </a:prstGeom>
        </p:spPr>
      </p:pic>
      <p:pic>
        <p:nvPicPr>
          <p:cNvPr id="19" name="Picture 18" descr="Graphical user interface, application, website&#10;&#10;Description automatically generated">
            <a:extLst>
              <a:ext uri="{FF2B5EF4-FFF2-40B4-BE49-F238E27FC236}">
                <a16:creationId xmlns:a16="http://schemas.microsoft.com/office/drawing/2014/main" id="{888783E2-93B7-4395-B13C-75380ACA839B}"/>
              </a:ext>
            </a:extLst>
          </p:cNvPr>
          <p:cNvPicPr>
            <a:picLocks noChangeAspect="1"/>
          </p:cNvPicPr>
          <p:nvPr/>
        </p:nvPicPr>
        <p:blipFill>
          <a:blip r:embed="rId7"/>
          <a:stretch>
            <a:fillRect/>
          </a:stretch>
        </p:blipFill>
        <p:spPr>
          <a:xfrm>
            <a:off x="6617569" y="2283113"/>
            <a:ext cx="3062457" cy="1746754"/>
          </a:xfrm>
          <a:prstGeom prst="rect">
            <a:avLst/>
          </a:prstGeom>
        </p:spPr>
      </p:pic>
      <p:pic>
        <p:nvPicPr>
          <p:cNvPr id="21" name="Picture 20" descr="Graphical user interface, application, website&#10;&#10;Description automatically generated">
            <a:extLst>
              <a:ext uri="{FF2B5EF4-FFF2-40B4-BE49-F238E27FC236}">
                <a16:creationId xmlns:a16="http://schemas.microsoft.com/office/drawing/2014/main" id="{1E57C59C-C593-44A7-9C7D-2B8A755ED312}"/>
              </a:ext>
            </a:extLst>
          </p:cNvPr>
          <p:cNvPicPr>
            <a:picLocks noChangeAspect="1"/>
          </p:cNvPicPr>
          <p:nvPr/>
        </p:nvPicPr>
        <p:blipFill>
          <a:blip r:embed="rId8"/>
          <a:stretch>
            <a:fillRect/>
          </a:stretch>
        </p:blipFill>
        <p:spPr>
          <a:xfrm>
            <a:off x="162560" y="4714106"/>
            <a:ext cx="2539914" cy="1551412"/>
          </a:xfrm>
          <a:prstGeom prst="rect">
            <a:avLst/>
          </a:prstGeom>
        </p:spPr>
      </p:pic>
      <p:pic>
        <p:nvPicPr>
          <p:cNvPr id="23" name="Picture 22" descr="A group of people posing for a photo&#10;&#10;Description automatically generated with medium confidence">
            <a:extLst>
              <a:ext uri="{FF2B5EF4-FFF2-40B4-BE49-F238E27FC236}">
                <a16:creationId xmlns:a16="http://schemas.microsoft.com/office/drawing/2014/main" id="{184DCF72-5FBB-4EBA-9279-440B63F4661F}"/>
              </a:ext>
            </a:extLst>
          </p:cNvPr>
          <p:cNvPicPr>
            <a:picLocks noChangeAspect="1"/>
          </p:cNvPicPr>
          <p:nvPr/>
        </p:nvPicPr>
        <p:blipFill>
          <a:blip r:embed="rId9"/>
          <a:stretch>
            <a:fillRect/>
          </a:stretch>
        </p:blipFill>
        <p:spPr>
          <a:xfrm>
            <a:off x="9813956" y="2970507"/>
            <a:ext cx="2209525" cy="1596780"/>
          </a:xfrm>
          <a:prstGeom prst="rect">
            <a:avLst/>
          </a:prstGeom>
        </p:spPr>
      </p:pic>
      <p:pic>
        <p:nvPicPr>
          <p:cNvPr id="25" name="Picture 24" descr="A group of people&#10;&#10;Description automatically generated with low confidence">
            <a:extLst>
              <a:ext uri="{FF2B5EF4-FFF2-40B4-BE49-F238E27FC236}">
                <a16:creationId xmlns:a16="http://schemas.microsoft.com/office/drawing/2014/main" id="{41F590D3-C9D1-4AAB-B443-55C3D53B291C}"/>
              </a:ext>
            </a:extLst>
          </p:cNvPr>
          <p:cNvPicPr>
            <a:picLocks noChangeAspect="1"/>
          </p:cNvPicPr>
          <p:nvPr/>
        </p:nvPicPr>
        <p:blipFill>
          <a:blip r:embed="rId10"/>
          <a:stretch>
            <a:fillRect/>
          </a:stretch>
        </p:blipFill>
        <p:spPr>
          <a:xfrm>
            <a:off x="6591087" y="407146"/>
            <a:ext cx="3062457" cy="1583547"/>
          </a:xfrm>
          <a:prstGeom prst="rect">
            <a:avLst/>
          </a:prstGeom>
        </p:spPr>
      </p:pic>
      <p:pic>
        <p:nvPicPr>
          <p:cNvPr id="27" name="Picture 26" descr="Graphical user interface, website&#10;&#10;Description automatically generated">
            <a:extLst>
              <a:ext uri="{FF2B5EF4-FFF2-40B4-BE49-F238E27FC236}">
                <a16:creationId xmlns:a16="http://schemas.microsoft.com/office/drawing/2014/main" id="{3F3A8110-80F4-475B-8E56-3A0E66E8505C}"/>
              </a:ext>
            </a:extLst>
          </p:cNvPr>
          <p:cNvPicPr>
            <a:picLocks noChangeAspect="1"/>
          </p:cNvPicPr>
          <p:nvPr/>
        </p:nvPicPr>
        <p:blipFill>
          <a:blip r:embed="rId11"/>
          <a:stretch>
            <a:fillRect/>
          </a:stretch>
        </p:blipFill>
        <p:spPr>
          <a:xfrm>
            <a:off x="9813956" y="4770191"/>
            <a:ext cx="2282983" cy="1495327"/>
          </a:xfrm>
          <a:prstGeom prst="rect">
            <a:avLst/>
          </a:prstGeom>
        </p:spPr>
      </p:pic>
      <p:pic>
        <p:nvPicPr>
          <p:cNvPr id="29" name="Picture 28" descr="Graphical user interface, text&#10;&#10;Description automatically generated">
            <a:extLst>
              <a:ext uri="{FF2B5EF4-FFF2-40B4-BE49-F238E27FC236}">
                <a16:creationId xmlns:a16="http://schemas.microsoft.com/office/drawing/2014/main" id="{0281ABDC-3F28-4FF5-ACCA-574B818D4DAD}"/>
              </a:ext>
            </a:extLst>
          </p:cNvPr>
          <p:cNvPicPr>
            <a:picLocks noChangeAspect="1"/>
          </p:cNvPicPr>
          <p:nvPr/>
        </p:nvPicPr>
        <p:blipFill>
          <a:blip r:embed="rId12"/>
          <a:stretch>
            <a:fillRect/>
          </a:stretch>
        </p:blipFill>
        <p:spPr>
          <a:xfrm>
            <a:off x="9813956" y="173508"/>
            <a:ext cx="2209525" cy="2696441"/>
          </a:xfrm>
          <a:prstGeom prst="rect">
            <a:avLst/>
          </a:prstGeom>
        </p:spPr>
      </p:pic>
    </p:spTree>
    <p:extLst>
      <p:ext uri="{BB962C8B-B14F-4D97-AF65-F5344CB8AC3E}">
        <p14:creationId xmlns:p14="http://schemas.microsoft.com/office/powerpoint/2010/main" val="171720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a:lstStyle/>
          <a:p>
            <a:pPr marL="342900" indent="-342900">
              <a:buFont typeface="Wingdings" panose="05000000000000000000" pitchFamily="2" charset="2"/>
              <a:buChar char="q"/>
            </a:pPr>
            <a:r>
              <a:rPr lang="en-US" dirty="0"/>
              <a:t>Apply User / Item based recommendation algorithm</a:t>
            </a:r>
          </a:p>
          <a:p>
            <a:pPr marL="342900" indent="-342900">
              <a:buFont typeface="Wingdings" panose="05000000000000000000" pitchFamily="2" charset="2"/>
              <a:buChar char="q"/>
            </a:pPr>
            <a:r>
              <a:rPr lang="en-US" dirty="0"/>
              <a:t>Develop Web based Interface</a:t>
            </a:r>
          </a:p>
          <a:p>
            <a:pPr marL="0" indent="0"/>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798340-C834-4ADA-B24A-16B2D1104383}"/>
              </a:ext>
            </a:extLst>
          </p:cNvPr>
          <p:cNvSpPr txBox="1"/>
          <p:nvPr/>
        </p:nvSpPr>
        <p:spPr>
          <a:xfrm>
            <a:off x="550864" y="549276"/>
            <a:ext cx="3565524" cy="927100"/>
          </a:xfrm>
          <a:prstGeom prst="rect">
            <a:avLst/>
          </a:prstGeom>
        </p:spPr>
        <p:txBody>
          <a:bodyPr vert="horz" wrap="square" lIns="0" tIns="0" rIns="0" bIns="0" rtlCol="0" anchor="b" anchorCtr="0">
            <a:normAutofit/>
          </a:bodyPr>
          <a:lstStyle/>
          <a:p>
            <a:pPr>
              <a:spcBef>
                <a:spcPct val="0"/>
              </a:spcBef>
              <a:spcAft>
                <a:spcPts val="600"/>
              </a:spcAft>
            </a:pPr>
            <a:r>
              <a:rPr kumimoji="0" lang="en-US" sz="4800" b="0" i="0" u="none" strike="noStrike" kern="1200" cap="none" spc="0" normalizeH="0" baseline="0" noProof="0" dirty="0">
                <a:ln>
                  <a:noFill/>
                </a:ln>
                <a:solidFill>
                  <a:schemeClr val="tx1"/>
                </a:solidFill>
                <a:effectLst/>
                <a:uLnTx/>
                <a:uFillTx/>
                <a:latin typeface="+mj-lt"/>
                <a:ea typeface="+mj-ea"/>
                <a:cs typeface="+mj-cs"/>
              </a:rPr>
              <a:t>Introduction</a:t>
            </a:r>
            <a:endParaRPr lang="en-US" sz="4800" kern="1200" dirty="0">
              <a:solidFill>
                <a:schemeClr val="tx1"/>
              </a:solidFill>
              <a:latin typeface="+mj-lt"/>
              <a:ea typeface="+mj-ea"/>
              <a:cs typeface="+mj-cs"/>
            </a:endParaRPr>
          </a:p>
        </p:txBody>
      </p:sp>
      <p:sp>
        <p:nvSpPr>
          <p:cNvPr id="10" name="TextBox 9">
            <a:extLst>
              <a:ext uri="{FF2B5EF4-FFF2-40B4-BE49-F238E27FC236}">
                <a16:creationId xmlns:a16="http://schemas.microsoft.com/office/drawing/2014/main" id="{6C407A62-27B0-41EF-964E-7D36A79F7207}"/>
              </a:ext>
            </a:extLst>
          </p:cNvPr>
          <p:cNvSpPr txBox="1"/>
          <p:nvPr/>
        </p:nvSpPr>
        <p:spPr>
          <a:xfrm>
            <a:off x="673430" y="1753787"/>
            <a:ext cx="3565525" cy="3414425"/>
          </a:xfrm>
          <a:prstGeom prst="rect">
            <a:avLst/>
          </a:prstGeom>
        </p:spPr>
        <p:txBody>
          <a:bodyPr vert="horz" wrap="square" lIns="0" tIns="0" rIns="0" bIns="0" rtlCol="0" anchor="t">
            <a:normAutofit fontScale="92500" lnSpcReduction="10000"/>
          </a:bodyPr>
          <a:lstStyle/>
          <a:p>
            <a:pPr marL="228600" marR="0" lvl="0" indent="-228600" fontAlgn="auto">
              <a:lnSpc>
                <a:spcPct val="110000"/>
              </a:lnSpc>
              <a:spcBef>
                <a:spcPts val="1000"/>
              </a:spcBef>
              <a:spcAft>
                <a:spcPts val="800"/>
              </a:spcAft>
              <a:buClrTx/>
              <a:buSzTx/>
              <a:buFont typeface="Arial" panose="020B0604020202020204" pitchFamily="34" charset="0"/>
              <a:buChar char="•"/>
              <a:tabLst/>
              <a:defRPr/>
            </a:pPr>
            <a:r>
              <a:rPr lang="en-US" sz="1600" dirty="0">
                <a:solidFill>
                  <a:schemeClr val="tx1">
                    <a:alpha val="60000"/>
                  </a:schemeClr>
                </a:solidFill>
              </a:rPr>
              <a:t>Movie Recommendation algorithms are mainly used in the platforms like Prime, Disney, Hulu etc. These algorithms suggest content based on user taste.</a:t>
            </a:r>
          </a:p>
          <a:p>
            <a:pPr marL="228600" marR="0" lvl="0" indent="-228600" fontAlgn="auto">
              <a:lnSpc>
                <a:spcPct val="110000"/>
              </a:lnSpc>
              <a:spcBef>
                <a:spcPts val="1000"/>
              </a:spcBef>
              <a:spcAft>
                <a:spcPts val="800"/>
              </a:spcAft>
              <a:buClrTx/>
              <a:buSzTx/>
              <a:buFont typeface="Arial" panose="020B0604020202020204" pitchFamily="34" charset="0"/>
              <a:buChar char="•"/>
              <a:tabLst/>
              <a:defRPr/>
            </a:pPr>
            <a:r>
              <a:rPr lang="en-US" sz="1600" dirty="0">
                <a:solidFill>
                  <a:schemeClr val="tx1">
                    <a:alpha val="60000"/>
                  </a:schemeClr>
                </a:solidFill>
              </a:rPr>
              <a:t>In this project I have built content recommendation website that recommends content based on content metadata and user taste.</a:t>
            </a:r>
          </a:p>
          <a:p>
            <a:pPr marL="228600" marR="0" lvl="0" indent="-228600" fontAlgn="auto">
              <a:lnSpc>
                <a:spcPct val="110000"/>
              </a:lnSpc>
              <a:spcBef>
                <a:spcPts val="1000"/>
              </a:spcBef>
              <a:spcAft>
                <a:spcPts val="800"/>
              </a:spcAft>
              <a:buClrTx/>
              <a:buSzTx/>
              <a:buFont typeface="Arial" panose="020B0604020202020204" pitchFamily="34" charset="0"/>
              <a:buChar char="•"/>
              <a:tabLst/>
              <a:defRPr/>
            </a:pPr>
            <a:r>
              <a:rPr lang="en-US" sz="1600" dirty="0">
                <a:solidFill>
                  <a:schemeClr val="tx1">
                    <a:alpha val="60000"/>
                  </a:schemeClr>
                </a:solidFill>
              </a:rPr>
              <a:t>In the following slides I will discuss more about system design, Implementation and methodologies/techniques used for building this website</a:t>
            </a:r>
          </a:p>
          <a:p>
            <a:pPr marL="228600" marR="0" lvl="0" indent="-228600" fontAlgn="auto">
              <a:lnSpc>
                <a:spcPct val="110000"/>
              </a:lnSpc>
              <a:spcBef>
                <a:spcPts val="1000"/>
              </a:spcBef>
              <a:spcAft>
                <a:spcPts val="800"/>
              </a:spcAft>
              <a:buClrTx/>
              <a:buSzTx/>
              <a:buFont typeface="Arial" panose="020B0604020202020204" pitchFamily="34" charset="0"/>
              <a:buChar char="•"/>
              <a:tabLst/>
              <a:defRPr/>
            </a:pPr>
            <a:endParaRPr lang="en-US" sz="1600" dirty="0">
              <a:solidFill>
                <a:schemeClr val="tx1">
                  <a:alpha val="60000"/>
                </a:schemeClr>
              </a:solidFill>
            </a:endParaRPr>
          </a:p>
        </p:txBody>
      </p:sp>
      <p:pic>
        <p:nvPicPr>
          <p:cNvPr id="11" name="Picture 10">
            <a:extLst>
              <a:ext uri="{FF2B5EF4-FFF2-40B4-BE49-F238E27FC236}">
                <a16:creationId xmlns:a16="http://schemas.microsoft.com/office/drawing/2014/main" id="{7685EAC6-7276-4737-BA3C-4CDCE36D4908}"/>
              </a:ext>
            </a:extLst>
          </p:cNvPr>
          <p:cNvPicPr>
            <a:picLocks noChangeAspect="1"/>
          </p:cNvPicPr>
          <p:nvPr/>
        </p:nvPicPr>
        <p:blipFill rotWithShape="1">
          <a:blip r:embed="rId2"/>
          <a:srcRect t="1905" r="-2" b="4483"/>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35" name="Group 34">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36" name="Freeform: Shape 35">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Oval 38">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E128AA75-3540-472A-A9C4-3CB5424423B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23024EC8-5A1B-4266-AE04-D8967A89BF90}"/>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B3CF8C16-EAF7-4270-97E6-25F20B93CE2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158878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flipV="1">
            <a:off x="10913976" y="3824425"/>
            <a:ext cx="266535" cy="74392"/>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114551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System Design</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324088" y="2872189"/>
            <a:ext cx="5437187" cy="1188550"/>
          </a:xfrm>
        </p:spPr>
        <p:txBody>
          <a:bodyPr vert="horz" wrap="square" lIns="0" tIns="0" rIns="0" bIns="0" rtlCol="0">
            <a:normAutofit/>
          </a:bodyPr>
          <a:lstStyle/>
          <a:p>
            <a:pPr marL="0" indent="0">
              <a:lnSpc>
                <a:spcPct val="100000"/>
              </a:lnSpc>
              <a:buNone/>
            </a:pPr>
            <a:r>
              <a:rPr lang="en-US" kern="1200" dirty="0">
                <a:latin typeface="+mn-lt"/>
                <a:ea typeface="+mn-ea"/>
                <a:cs typeface="+mn-cs"/>
              </a:rPr>
              <a:t>            </a:t>
            </a:r>
            <a:endParaRPr lang="en-US" sz="1800" kern="1200" dirty="0">
              <a:solidFill>
                <a:schemeClr val="tx1">
                  <a:lumMod val="95000"/>
                  <a:alpha val="60000"/>
                </a:schemeClr>
              </a:solidFill>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pic>
        <p:nvPicPr>
          <p:cNvPr id="6" name="Picture 5" descr="Logo, company name&#10;&#10;Description automatically generated">
            <a:extLst>
              <a:ext uri="{FF2B5EF4-FFF2-40B4-BE49-F238E27FC236}">
                <a16:creationId xmlns:a16="http://schemas.microsoft.com/office/drawing/2014/main" id="{F4E0C8EB-BC62-4EB6-B39B-FD21E3768560}"/>
              </a:ext>
            </a:extLst>
          </p:cNvPr>
          <p:cNvPicPr>
            <a:picLocks noChangeAspect="1"/>
          </p:cNvPicPr>
          <p:nvPr/>
        </p:nvPicPr>
        <p:blipFill>
          <a:blip r:embed="rId4"/>
          <a:stretch>
            <a:fillRect/>
          </a:stretch>
        </p:blipFill>
        <p:spPr>
          <a:xfrm>
            <a:off x="324088" y="3247241"/>
            <a:ext cx="2855675" cy="1105432"/>
          </a:xfrm>
          <a:prstGeom prst="rect">
            <a:avLst/>
          </a:prstGeom>
        </p:spPr>
      </p:pic>
      <p:pic>
        <p:nvPicPr>
          <p:cNvPr id="11" name="Picture 10" descr="Logo, company name&#10;&#10;Description automatically generated">
            <a:extLst>
              <a:ext uri="{FF2B5EF4-FFF2-40B4-BE49-F238E27FC236}">
                <a16:creationId xmlns:a16="http://schemas.microsoft.com/office/drawing/2014/main" id="{5258F50E-93A3-4452-B829-1450DD82D4CA}"/>
              </a:ext>
            </a:extLst>
          </p:cNvPr>
          <p:cNvPicPr>
            <a:picLocks noChangeAspect="1"/>
          </p:cNvPicPr>
          <p:nvPr/>
        </p:nvPicPr>
        <p:blipFill>
          <a:blip r:embed="rId5"/>
          <a:stretch>
            <a:fillRect/>
          </a:stretch>
        </p:blipFill>
        <p:spPr>
          <a:xfrm>
            <a:off x="4914212" y="3245495"/>
            <a:ext cx="2988818" cy="1012324"/>
          </a:xfrm>
          <a:prstGeom prst="rect">
            <a:avLst/>
          </a:prstGeom>
        </p:spPr>
      </p:pic>
      <p:sp>
        <p:nvSpPr>
          <p:cNvPr id="12" name="TextBox 11">
            <a:extLst>
              <a:ext uri="{FF2B5EF4-FFF2-40B4-BE49-F238E27FC236}">
                <a16:creationId xmlns:a16="http://schemas.microsoft.com/office/drawing/2014/main" id="{E8B63C6E-DD74-451A-A89C-DB77BCBE5E89}"/>
              </a:ext>
            </a:extLst>
          </p:cNvPr>
          <p:cNvSpPr txBox="1"/>
          <p:nvPr/>
        </p:nvSpPr>
        <p:spPr>
          <a:xfrm>
            <a:off x="5743324" y="2863749"/>
            <a:ext cx="1566608" cy="369332"/>
          </a:xfrm>
          <a:prstGeom prst="rect">
            <a:avLst/>
          </a:prstGeom>
          <a:noFill/>
        </p:spPr>
        <p:txBody>
          <a:bodyPr wrap="square" rtlCol="0">
            <a:spAutoFit/>
          </a:bodyPr>
          <a:lstStyle/>
          <a:p>
            <a:r>
              <a:rPr lang="en-US" dirty="0"/>
              <a:t>Backend</a:t>
            </a:r>
          </a:p>
        </p:txBody>
      </p:sp>
      <p:pic>
        <p:nvPicPr>
          <p:cNvPr id="14" name="Picture 13" descr="Graphical user interface&#10;&#10;Description automatically generated">
            <a:extLst>
              <a:ext uri="{FF2B5EF4-FFF2-40B4-BE49-F238E27FC236}">
                <a16:creationId xmlns:a16="http://schemas.microsoft.com/office/drawing/2014/main" id="{AAC31E9E-7C38-4C09-866C-0720194C0D77}"/>
              </a:ext>
            </a:extLst>
          </p:cNvPr>
          <p:cNvPicPr>
            <a:picLocks noChangeAspect="1"/>
          </p:cNvPicPr>
          <p:nvPr/>
        </p:nvPicPr>
        <p:blipFill>
          <a:blip r:embed="rId6"/>
          <a:stretch>
            <a:fillRect/>
          </a:stretch>
        </p:blipFill>
        <p:spPr>
          <a:xfrm>
            <a:off x="9324088" y="3233081"/>
            <a:ext cx="2764918" cy="1012325"/>
          </a:xfrm>
          <a:prstGeom prst="rect">
            <a:avLst/>
          </a:prstGeom>
        </p:spPr>
      </p:pic>
      <p:sp>
        <p:nvSpPr>
          <p:cNvPr id="18" name="TextBox 17">
            <a:extLst>
              <a:ext uri="{FF2B5EF4-FFF2-40B4-BE49-F238E27FC236}">
                <a16:creationId xmlns:a16="http://schemas.microsoft.com/office/drawing/2014/main" id="{83AB8BC9-1B78-44E2-9E45-EDE733B6EEE2}"/>
              </a:ext>
            </a:extLst>
          </p:cNvPr>
          <p:cNvSpPr txBox="1"/>
          <p:nvPr/>
        </p:nvSpPr>
        <p:spPr>
          <a:xfrm>
            <a:off x="10138238" y="2876163"/>
            <a:ext cx="1042273" cy="369332"/>
          </a:xfrm>
          <a:prstGeom prst="rect">
            <a:avLst/>
          </a:prstGeom>
          <a:noFill/>
        </p:spPr>
        <p:txBody>
          <a:bodyPr wrap="none" rtlCol="0">
            <a:spAutoFit/>
          </a:bodyPr>
          <a:lstStyle/>
          <a:p>
            <a:r>
              <a:rPr lang="en-US" dirty="0"/>
              <a:t>Database</a:t>
            </a:r>
          </a:p>
        </p:txBody>
      </p:sp>
      <p:sp>
        <p:nvSpPr>
          <p:cNvPr id="19" name="TextBox 18">
            <a:extLst>
              <a:ext uri="{FF2B5EF4-FFF2-40B4-BE49-F238E27FC236}">
                <a16:creationId xmlns:a16="http://schemas.microsoft.com/office/drawing/2014/main" id="{13D72E07-470D-4000-AA0D-6A092962DC47}"/>
              </a:ext>
            </a:extLst>
          </p:cNvPr>
          <p:cNvSpPr txBox="1"/>
          <p:nvPr/>
        </p:nvSpPr>
        <p:spPr>
          <a:xfrm>
            <a:off x="921317" y="2911514"/>
            <a:ext cx="2258446" cy="369332"/>
          </a:xfrm>
          <a:prstGeom prst="rect">
            <a:avLst/>
          </a:prstGeom>
          <a:noFill/>
        </p:spPr>
        <p:txBody>
          <a:bodyPr wrap="square" rtlCol="0">
            <a:spAutoFit/>
          </a:bodyPr>
          <a:lstStyle/>
          <a:p>
            <a:r>
              <a:rPr lang="en-US" dirty="0"/>
              <a:t>Frontend</a:t>
            </a:r>
          </a:p>
        </p:txBody>
      </p:sp>
      <p:cxnSp>
        <p:nvCxnSpPr>
          <p:cNvPr id="7" name="Straight Arrow Connector 6">
            <a:extLst>
              <a:ext uri="{FF2B5EF4-FFF2-40B4-BE49-F238E27FC236}">
                <a16:creationId xmlns:a16="http://schemas.microsoft.com/office/drawing/2014/main" id="{7010B644-3845-44D3-B787-6F3B9C82EB5B}"/>
              </a:ext>
            </a:extLst>
          </p:cNvPr>
          <p:cNvCxnSpPr>
            <a:cxnSpLocks/>
          </p:cNvCxnSpPr>
          <p:nvPr/>
        </p:nvCxnSpPr>
        <p:spPr>
          <a:xfrm>
            <a:off x="3179763" y="3429000"/>
            <a:ext cx="17545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E0C7A1D-D314-4CB6-B440-974ED43E4F11}"/>
              </a:ext>
            </a:extLst>
          </p:cNvPr>
          <p:cNvCxnSpPr>
            <a:cxnSpLocks/>
          </p:cNvCxnSpPr>
          <p:nvPr/>
        </p:nvCxnSpPr>
        <p:spPr>
          <a:xfrm flipH="1">
            <a:off x="3179763" y="4060739"/>
            <a:ext cx="1734449"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CAF8577-F322-454A-9123-73D48BEFCFEE}"/>
              </a:ext>
            </a:extLst>
          </p:cNvPr>
          <p:cNvCxnSpPr>
            <a:cxnSpLocks/>
          </p:cNvCxnSpPr>
          <p:nvPr/>
        </p:nvCxnSpPr>
        <p:spPr>
          <a:xfrm>
            <a:off x="7903030" y="3539905"/>
            <a:ext cx="14210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BB2FF43-C6AB-48E3-86E8-6762A15B350F}"/>
              </a:ext>
            </a:extLst>
          </p:cNvPr>
          <p:cNvCxnSpPr>
            <a:cxnSpLocks/>
          </p:cNvCxnSpPr>
          <p:nvPr/>
        </p:nvCxnSpPr>
        <p:spPr>
          <a:xfrm flipH="1">
            <a:off x="7903030" y="4060739"/>
            <a:ext cx="14210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9C4E7AE-FD29-43F0-98E9-D05939EE4939}"/>
              </a:ext>
            </a:extLst>
          </p:cNvPr>
          <p:cNvSpPr txBox="1"/>
          <p:nvPr/>
        </p:nvSpPr>
        <p:spPr>
          <a:xfrm>
            <a:off x="3323631" y="3121121"/>
            <a:ext cx="1610685" cy="276999"/>
          </a:xfrm>
          <a:prstGeom prst="rect">
            <a:avLst/>
          </a:prstGeom>
          <a:noFill/>
        </p:spPr>
        <p:txBody>
          <a:bodyPr wrap="square" rtlCol="0">
            <a:spAutoFit/>
          </a:bodyPr>
          <a:lstStyle/>
          <a:p>
            <a:r>
              <a:rPr lang="en-US" sz="1200" dirty="0"/>
              <a:t>Request(GET,POST)</a:t>
            </a:r>
          </a:p>
        </p:txBody>
      </p:sp>
      <p:sp>
        <p:nvSpPr>
          <p:cNvPr id="33" name="TextBox 32">
            <a:extLst>
              <a:ext uri="{FF2B5EF4-FFF2-40B4-BE49-F238E27FC236}">
                <a16:creationId xmlns:a16="http://schemas.microsoft.com/office/drawing/2014/main" id="{B0290F1C-4C99-4D3B-B37C-6360DC067CDE}"/>
              </a:ext>
            </a:extLst>
          </p:cNvPr>
          <p:cNvSpPr txBox="1"/>
          <p:nvPr/>
        </p:nvSpPr>
        <p:spPr>
          <a:xfrm>
            <a:off x="3433424" y="4060735"/>
            <a:ext cx="1590581" cy="307777"/>
          </a:xfrm>
          <a:prstGeom prst="rect">
            <a:avLst/>
          </a:prstGeom>
          <a:noFill/>
        </p:spPr>
        <p:txBody>
          <a:bodyPr wrap="square" rtlCol="0">
            <a:spAutoFit/>
          </a:bodyPr>
          <a:lstStyle/>
          <a:p>
            <a:r>
              <a:rPr lang="en-US" sz="1400" dirty="0"/>
              <a:t>Response(</a:t>
            </a:r>
            <a:r>
              <a:rPr lang="en-US" sz="1400" dirty="0" err="1"/>
              <a:t>json</a:t>
            </a:r>
            <a:r>
              <a:rPr lang="en-US" sz="1400" dirty="0"/>
              <a:t>)</a:t>
            </a:r>
          </a:p>
        </p:txBody>
      </p:sp>
      <p:sp>
        <p:nvSpPr>
          <p:cNvPr id="35" name="TextBox 34">
            <a:extLst>
              <a:ext uri="{FF2B5EF4-FFF2-40B4-BE49-F238E27FC236}">
                <a16:creationId xmlns:a16="http://schemas.microsoft.com/office/drawing/2014/main" id="{CD45559F-3814-4140-AA53-17AD690A0D7E}"/>
              </a:ext>
            </a:extLst>
          </p:cNvPr>
          <p:cNvSpPr txBox="1"/>
          <p:nvPr/>
        </p:nvSpPr>
        <p:spPr>
          <a:xfrm>
            <a:off x="7976104" y="3226155"/>
            <a:ext cx="1253639" cy="307777"/>
          </a:xfrm>
          <a:prstGeom prst="rect">
            <a:avLst/>
          </a:prstGeom>
          <a:noFill/>
        </p:spPr>
        <p:txBody>
          <a:bodyPr wrap="square" rtlCol="0">
            <a:spAutoFit/>
          </a:bodyPr>
          <a:lstStyle/>
          <a:p>
            <a:r>
              <a:rPr lang="en-US" sz="1400" dirty="0"/>
              <a:t>Request</a:t>
            </a:r>
          </a:p>
        </p:txBody>
      </p:sp>
      <p:sp>
        <p:nvSpPr>
          <p:cNvPr id="37" name="TextBox 36">
            <a:extLst>
              <a:ext uri="{FF2B5EF4-FFF2-40B4-BE49-F238E27FC236}">
                <a16:creationId xmlns:a16="http://schemas.microsoft.com/office/drawing/2014/main" id="{85C33BF9-6816-455C-A79E-69C50C04D7E2}"/>
              </a:ext>
            </a:extLst>
          </p:cNvPr>
          <p:cNvSpPr txBox="1"/>
          <p:nvPr/>
        </p:nvSpPr>
        <p:spPr>
          <a:xfrm>
            <a:off x="7997376" y="4054395"/>
            <a:ext cx="1421057" cy="307777"/>
          </a:xfrm>
          <a:prstGeom prst="rect">
            <a:avLst/>
          </a:prstGeom>
          <a:noFill/>
        </p:spPr>
        <p:txBody>
          <a:bodyPr wrap="square" rtlCol="0">
            <a:spAutoFit/>
          </a:bodyPr>
          <a:lstStyle/>
          <a:p>
            <a:r>
              <a:rPr lang="en-US" sz="1400" dirty="0"/>
              <a:t>Response</a:t>
            </a: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93441" y="196900"/>
            <a:ext cx="6758797" cy="768853"/>
          </a:xfrm>
        </p:spPr>
        <p:txBody>
          <a:bodyPr>
            <a:normAutofit/>
          </a:bodyPr>
          <a:lstStyle/>
          <a:p>
            <a:r>
              <a:rPr lang="en-US" dirty="0"/>
              <a:t>Libraries used for this project</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1041148"/>
            <a:ext cx="3565524" cy="2534993"/>
          </a:xfrm>
        </p:spPr>
        <p:txBody>
          <a:bodyPr/>
          <a:lstStyle/>
          <a:p>
            <a:pPr marL="342900" indent="-342900">
              <a:buFont typeface="Wingdings" panose="05000000000000000000" pitchFamily="2" charset="2"/>
              <a:buChar char="q"/>
            </a:pPr>
            <a:r>
              <a:rPr lang="en-US" dirty="0" err="1"/>
              <a:t>sklearn</a:t>
            </a:r>
            <a:br>
              <a:rPr lang="en-US" dirty="0"/>
            </a:br>
            <a:r>
              <a:rPr lang="en-US" dirty="0" err="1"/>
              <a:t>knn</a:t>
            </a:r>
            <a:br>
              <a:rPr lang="en-US" dirty="0"/>
            </a:br>
            <a:r>
              <a:rPr lang="en-US" dirty="0" err="1"/>
              <a:t>cosine_similarity</a:t>
            </a:r>
            <a:br>
              <a:rPr lang="en-US" dirty="0"/>
            </a:br>
            <a:r>
              <a:rPr lang="en-US" dirty="0" err="1"/>
              <a:t>CountVectorizer</a:t>
            </a:r>
            <a:endParaRPr lang="en-US" dirty="0"/>
          </a:p>
          <a:p>
            <a:pPr marL="342900" indent="-342900">
              <a:buFont typeface="Wingdings" panose="05000000000000000000" pitchFamily="2" charset="2"/>
              <a:buChar char="q"/>
            </a:pPr>
            <a:r>
              <a:rPr lang="en-US" dirty="0" err="1"/>
              <a:t>Numpy</a:t>
            </a:r>
            <a:endParaRPr lang="en-US" dirty="0"/>
          </a:p>
          <a:p>
            <a:pPr marL="342900" indent="-342900">
              <a:buFont typeface="Wingdings" panose="05000000000000000000" pitchFamily="2" charset="2"/>
              <a:buChar char="q"/>
            </a:pPr>
            <a:r>
              <a:rPr lang="en-US" dirty="0"/>
              <a:t>Pandas</a:t>
            </a:r>
          </a:p>
          <a:p>
            <a:pPr marL="342900" indent="-342900">
              <a:buFont typeface="Wingdings" panose="05000000000000000000" pitchFamily="2" charset="2"/>
              <a:buChar char="q"/>
            </a:pPr>
            <a:r>
              <a:rPr lang="en-US" dirty="0" err="1"/>
              <a:t>Scipy</a:t>
            </a:r>
            <a:endParaRPr lang="en-US" dirty="0"/>
          </a:p>
          <a:p>
            <a:pPr marL="342900" indent="-342900">
              <a:buFont typeface="Wingdings" panose="05000000000000000000" pitchFamily="2" charset="2"/>
              <a:buChar char="q"/>
            </a:pPr>
            <a:r>
              <a:rPr lang="en-US" dirty="0" err="1"/>
              <a:t>ast</a:t>
            </a:r>
            <a:endParaRPr lang="en-US" dirty="0"/>
          </a:p>
          <a:p>
            <a:pPr marL="342900" indent="-342900">
              <a:buFont typeface="Wingdings" panose="05000000000000000000" pitchFamily="2" charset="2"/>
              <a:buChar char="q"/>
            </a:pPr>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613171" y="620419"/>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43009C-212A-44FF-A5AB-012496428CA0}"/>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9F8279DC-9FF5-4BBC-AFFA-D88B662C219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FC59C90-D8B0-4382-AE3A-A70E1C570ECC}"/>
              </a:ext>
            </a:extLst>
          </p:cNvPr>
          <p:cNvSpPr>
            <a:spLocks noGrp="1"/>
          </p:cNvSpPr>
          <p:nvPr>
            <p:ph type="sldNum" sz="quarter" idx="12"/>
          </p:nvPr>
        </p:nvSpPr>
        <p:spPr/>
        <p:txBody>
          <a:bodyPr/>
          <a:lstStyle/>
          <a:p>
            <a:fld id="{DBA1B0FB-D917-4C8C-928F-313BD683BF39}" type="slidenum">
              <a:rPr lang="en-US" smtClean="0"/>
              <a:t>7</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E279EDB3-BAE2-40E0-B67E-BB20FC24CDC3}"/>
              </a:ext>
            </a:extLst>
          </p:cNvPr>
          <p:cNvPicPr>
            <a:picLocks noChangeAspect="1"/>
          </p:cNvPicPr>
          <p:nvPr/>
        </p:nvPicPr>
        <p:blipFill>
          <a:blip r:embed="rId2"/>
          <a:stretch>
            <a:fillRect/>
          </a:stretch>
        </p:blipFill>
        <p:spPr>
          <a:xfrm>
            <a:off x="87516" y="196900"/>
            <a:ext cx="3859793" cy="2855622"/>
          </a:xfrm>
          <a:prstGeom prst="rect">
            <a:avLst/>
          </a:prstGeom>
        </p:spPr>
      </p:pic>
      <p:pic>
        <p:nvPicPr>
          <p:cNvPr id="8" name="Picture 7" descr="Text&#10;&#10;Description automatically generated">
            <a:extLst>
              <a:ext uri="{FF2B5EF4-FFF2-40B4-BE49-F238E27FC236}">
                <a16:creationId xmlns:a16="http://schemas.microsoft.com/office/drawing/2014/main" id="{C2A7AB10-E6AC-4117-8AE3-EF7A1F5DBD9B}"/>
              </a:ext>
            </a:extLst>
          </p:cNvPr>
          <p:cNvPicPr>
            <a:picLocks noChangeAspect="1"/>
          </p:cNvPicPr>
          <p:nvPr/>
        </p:nvPicPr>
        <p:blipFill>
          <a:blip r:embed="rId3"/>
          <a:stretch>
            <a:fillRect/>
          </a:stretch>
        </p:blipFill>
        <p:spPr>
          <a:xfrm>
            <a:off x="87517" y="3170999"/>
            <a:ext cx="5875698" cy="3490101"/>
          </a:xfrm>
          <a:prstGeom prst="rect">
            <a:avLst/>
          </a:prstGeom>
        </p:spPr>
      </p:pic>
      <p:pic>
        <p:nvPicPr>
          <p:cNvPr id="10" name="Picture 9" descr="Text&#10;&#10;Description automatically generated">
            <a:extLst>
              <a:ext uri="{FF2B5EF4-FFF2-40B4-BE49-F238E27FC236}">
                <a16:creationId xmlns:a16="http://schemas.microsoft.com/office/drawing/2014/main" id="{3CEED946-E067-4C71-9090-20FF1AB93B61}"/>
              </a:ext>
            </a:extLst>
          </p:cNvPr>
          <p:cNvPicPr>
            <a:picLocks noChangeAspect="1"/>
          </p:cNvPicPr>
          <p:nvPr/>
        </p:nvPicPr>
        <p:blipFill>
          <a:blip r:embed="rId4"/>
          <a:stretch>
            <a:fillRect/>
          </a:stretch>
        </p:blipFill>
        <p:spPr>
          <a:xfrm>
            <a:off x="6228784" y="3170999"/>
            <a:ext cx="5875699" cy="3490101"/>
          </a:xfrm>
          <a:prstGeom prst="rect">
            <a:avLst/>
          </a:prstGeom>
        </p:spPr>
      </p:pic>
      <p:pic>
        <p:nvPicPr>
          <p:cNvPr id="12" name="Picture 11" descr="Text&#10;&#10;Description automatically generated">
            <a:extLst>
              <a:ext uri="{FF2B5EF4-FFF2-40B4-BE49-F238E27FC236}">
                <a16:creationId xmlns:a16="http://schemas.microsoft.com/office/drawing/2014/main" id="{86E254C4-1177-4D65-8B5F-0B22C18E3F08}"/>
              </a:ext>
            </a:extLst>
          </p:cNvPr>
          <p:cNvPicPr>
            <a:picLocks noChangeAspect="1"/>
          </p:cNvPicPr>
          <p:nvPr/>
        </p:nvPicPr>
        <p:blipFill>
          <a:blip r:embed="rId5"/>
          <a:stretch>
            <a:fillRect/>
          </a:stretch>
        </p:blipFill>
        <p:spPr>
          <a:xfrm>
            <a:off x="8148120" y="196900"/>
            <a:ext cx="3956364" cy="2855622"/>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267ABA24-392C-4FC5-A0F6-BCC144D86E66}"/>
              </a:ext>
            </a:extLst>
          </p:cNvPr>
          <p:cNvPicPr>
            <a:picLocks noChangeAspect="1"/>
          </p:cNvPicPr>
          <p:nvPr/>
        </p:nvPicPr>
        <p:blipFill>
          <a:blip r:embed="rId6"/>
          <a:stretch>
            <a:fillRect/>
          </a:stretch>
        </p:blipFill>
        <p:spPr>
          <a:xfrm>
            <a:off x="4043881" y="196900"/>
            <a:ext cx="4025776" cy="2855621"/>
          </a:xfrm>
          <a:prstGeom prst="rect">
            <a:avLst/>
          </a:prstGeom>
        </p:spPr>
      </p:pic>
    </p:spTree>
    <p:extLst>
      <p:ext uri="{BB962C8B-B14F-4D97-AF65-F5344CB8AC3E}">
        <p14:creationId xmlns:p14="http://schemas.microsoft.com/office/powerpoint/2010/main" val="756471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7D688-5E1E-41FE-9FFE-47ED14006143}"/>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316060E3-7316-4569-A065-5EAFB3F6F2B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61E2987-435E-4C3A-AC9D-BD26541DB9C2}"/>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84893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396A56-3570-4A82-B89D-DE60034A2828}"/>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F47D34B2-F78F-4530-B643-486057AAA5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24A70368-0A68-470F-8A4C-C1F6EF18ACCF}"/>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5" name="TextBox 4">
            <a:extLst>
              <a:ext uri="{FF2B5EF4-FFF2-40B4-BE49-F238E27FC236}">
                <a16:creationId xmlns:a16="http://schemas.microsoft.com/office/drawing/2014/main" id="{203EE693-D6A9-4D1B-B111-471CDF4CA182}"/>
              </a:ext>
            </a:extLst>
          </p:cNvPr>
          <p:cNvSpPr txBox="1"/>
          <p:nvPr/>
        </p:nvSpPr>
        <p:spPr>
          <a:xfrm>
            <a:off x="550863" y="940008"/>
            <a:ext cx="6246892" cy="369332"/>
          </a:xfrm>
          <a:prstGeom prst="rect">
            <a:avLst/>
          </a:prstGeom>
          <a:noFill/>
        </p:spPr>
        <p:txBody>
          <a:bodyPr wrap="square" rtlCol="0">
            <a:spAutoFit/>
          </a:bodyPr>
          <a:lstStyle/>
          <a:p>
            <a:r>
              <a:rPr lang="en-US" dirty="0"/>
              <a:t>CHALLENGES</a:t>
            </a:r>
          </a:p>
        </p:txBody>
      </p:sp>
      <p:sp>
        <p:nvSpPr>
          <p:cNvPr id="6" name="TextBox 5">
            <a:extLst>
              <a:ext uri="{FF2B5EF4-FFF2-40B4-BE49-F238E27FC236}">
                <a16:creationId xmlns:a16="http://schemas.microsoft.com/office/drawing/2014/main" id="{B847539D-5207-477F-AE90-6B53DD41E6FE}"/>
              </a:ext>
            </a:extLst>
          </p:cNvPr>
          <p:cNvSpPr txBox="1"/>
          <p:nvPr/>
        </p:nvSpPr>
        <p:spPr>
          <a:xfrm>
            <a:off x="558524" y="2911912"/>
            <a:ext cx="2040302" cy="369332"/>
          </a:xfrm>
          <a:prstGeom prst="rect">
            <a:avLst/>
          </a:prstGeom>
          <a:noFill/>
        </p:spPr>
        <p:txBody>
          <a:bodyPr wrap="none" rtlCol="0">
            <a:spAutoFit/>
          </a:bodyPr>
          <a:lstStyle/>
          <a:p>
            <a:r>
              <a:rPr lang="en-US" dirty="0"/>
              <a:t>WHAT I LEARNED</a:t>
            </a:r>
          </a:p>
        </p:txBody>
      </p:sp>
      <p:sp>
        <p:nvSpPr>
          <p:cNvPr id="7" name="TextBox 6">
            <a:extLst>
              <a:ext uri="{FF2B5EF4-FFF2-40B4-BE49-F238E27FC236}">
                <a16:creationId xmlns:a16="http://schemas.microsoft.com/office/drawing/2014/main" id="{B9D91ED6-BBF9-4941-97F0-C27D300B76F4}"/>
              </a:ext>
            </a:extLst>
          </p:cNvPr>
          <p:cNvSpPr txBox="1"/>
          <p:nvPr/>
        </p:nvSpPr>
        <p:spPr>
          <a:xfrm>
            <a:off x="550863" y="3281244"/>
            <a:ext cx="3440316" cy="3139321"/>
          </a:xfrm>
          <a:prstGeom prst="rect">
            <a:avLst/>
          </a:prstGeom>
          <a:noFill/>
        </p:spPr>
        <p:txBody>
          <a:bodyPr wrap="square" rtlCol="0">
            <a:spAutoFit/>
          </a:bodyPr>
          <a:lstStyle/>
          <a:p>
            <a:pPr marL="285750" indent="-285750">
              <a:buFont typeface="Wingdings" panose="05000000000000000000" pitchFamily="2" charset="2"/>
              <a:buChar char="q"/>
            </a:pPr>
            <a:r>
              <a:rPr lang="en-US" dirty="0"/>
              <a:t>Build website from scratch</a:t>
            </a:r>
          </a:p>
          <a:p>
            <a:pPr marL="285750" indent="-285750">
              <a:buFont typeface="Wingdings" panose="05000000000000000000" pitchFamily="2" charset="2"/>
              <a:buChar char="q"/>
            </a:pPr>
            <a:r>
              <a:rPr lang="en-US" dirty="0"/>
              <a:t>Clustering Algorithms</a:t>
            </a:r>
          </a:p>
          <a:p>
            <a:pPr marL="285750" indent="-285750">
              <a:buFont typeface="Wingdings" panose="05000000000000000000" pitchFamily="2" charset="2"/>
              <a:buChar char="q"/>
            </a:pPr>
            <a:r>
              <a:rPr lang="en-US" dirty="0"/>
              <a:t>How recommendation systems like Netflix, Prime.. Works</a:t>
            </a:r>
          </a:p>
          <a:p>
            <a:pPr marL="285750" indent="-285750">
              <a:buFont typeface="Wingdings" panose="05000000000000000000" pitchFamily="2" charset="2"/>
              <a:buChar char="q"/>
            </a:pPr>
            <a:r>
              <a:rPr lang="en-US" dirty="0"/>
              <a:t>Django rest framework, React</a:t>
            </a:r>
          </a:p>
          <a:p>
            <a:pPr marL="285750" indent="-285750">
              <a:buFont typeface="Wingdings" panose="05000000000000000000" pitchFamily="2" charset="2"/>
              <a:buChar char="q"/>
            </a:pPr>
            <a:r>
              <a:rPr lang="en-US" dirty="0"/>
              <a:t>Machine Learning Algorithms like scikit-learn</a:t>
            </a:r>
          </a:p>
          <a:p>
            <a:pPr marL="285750" indent="-285750">
              <a:buFont typeface="Wingdings" panose="05000000000000000000" pitchFamily="2" charset="2"/>
              <a:buChar char="q"/>
            </a:pPr>
            <a:r>
              <a:rPr lang="en-US" dirty="0"/>
              <a:t>How to train a model,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8B77A9CB-087F-4EEC-9F24-F3A5F2C2BCC3}"/>
              </a:ext>
            </a:extLst>
          </p:cNvPr>
          <p:cNvSpPr txBox="1"/>
          <p:nvPr/>
        </p:nvSpPr>
        <p:spPr>
          <a:xfrm>
            <a:off x="558524" y="1395987"/>
            <a:ext cx="3436197" cy="923330"/>
          </a:xfrm>
          <a:prstGeom prst="rect">
            <a:avLst/>
          </a:prstGeom>
          <a:noFill/>
        </p:spPr>
        <p:txBody>
          <a:bodyPr wrap="none" rtlCol="0">
            <a:spAutoFit/>
          </a:bodyPr>
          <a:lstStyle/>
          <a:p>
            <a:pPr marL="285750" indent="-285750">
              <a:buFont typeface="Wingdings" panose="05000000000000000000" pitchFamily="2" charset="2"/>
              <a:buChar char="q"/>
            </a:pPr>
            <a:r>
              <a:rPr lang="en-US" dirty="0"/>
              <a:t>Working with </a:t>
            </a:r>
            <a:r>
              <a:rPr lang="en-US" dirty="0" err="1"/>
              <a:t>Tensorflow</a:t>
            </a:r>
            <a:r>
              <a:rPr lang="en-US" dirty="0"/>
              <a:t>, </a:t>
            </a:r>
            <a:r>
              <a:rPr lang="en-US" dirty="0" err="1"/>
              <a:t>Keras</a:t>
            </a:r>
            <a:endParaRPr lang="en-US" dirty="0"/>
          </a:p>
          <a:p>
            <a:pPr marL="285750" indent="-285750">
              <a:buFont typeface="Wingdings" panose="05000000000000000000" pitchFamily="2" charset="2"/>
              <a:buChar char="q"/>
            </a:pPr>
            <a:r>
              <a:rPr lang="en-US" dirty="0"/>
              <a:t>Memory Issues</a:t>
            </a:r>
          </a:p>
          <a:p>
            <a:pPr marL="285750" indent="-285750">
              <a:buFont typeface="Wingdings" panose="05000000000000000000" pitchFamily="2" charset="2"/>
              <a:buChar char="q"/>
            </a:pPr>
            <a:r>
              <a:rPr lang="en-US" dirty="0"/>
              <a:t>Fixing bugs</a:t>
            </a:r>
          </a:p>
        </p:txBody>
      </p:sp>
    </p:spTree>
    <p:extLst>
      <p:ext uri="{BB962C8B-B14F-4D97-AF65-F5344CB8AC3E}">
        <p14:creationId xmlns:p14="http://schemas.microsoft.com/office/powerpoint/2010/main" val="202602501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{82C0FF2A-E495-45C5-9B96-43A3C92B57D0}tf33713516_win32</Template>
  <TotalTime>920</TotalTime>
  <Words>841</Words>
  <Application>Microsoft Office PowerPoint</Application>
  <PresentationFormat>Widescreen</PresentationFormat>
  <Paragraphs>175</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Gill Sans MT</vt:lpstr>
      <vt:lpstr>Symbol</vt:lpstr>
      <vt:lpstr>Walbaum Display</vt:lpstr>
      <vt:lpstr>Wingdings</vt:lpstr>
      <vt:lpstr>3DFloatVTI</vt:lpstr>
      <vt:lpstr>Movie Recommendation Website</vt:lpstr>
      <vt:lpstr>PowerPoint Presentation</vt:lpstr>
      <vt:lpstr>Agenda</vt:lpstr>
      <vt:lpstr>PowerPoint Presentation</vt:lpstr>
      <vt:lpstr>System Design</vt:lpstr>
      <vt:lpstr>Libraries used for this project</vt:lpstr>
      <vt:lpstr>PowerPoint Presentation</vt:lpstr>
      <vt:lpstr>PowerPoint Presentation</vt:lpstr>
      <vt:lpstr>PowerPoint Presentation</vt:lpstr>
      <vt:lpstr>PowerPoint Presentation</vt:lpstr>
      <vt:lpstr>Thank You</vt:lpstr>
      <vt:lpstr>Char</vt:lpstr>
      <vt:lpstr>Table</vt:lpstr>
      <vt:lpstr>Team</vt:lpstr>
      <vt:lpstr>Timeline</vt:lpstr>
      <vt:lpstr>Content </vt:lpstr>
      <vt:lpstr>Content 2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Website</dc:title>
  <dc:creator>arun vemireddy</dc:creator>
  <cp:lastModifiedBy>arun vemireddy</cp:lastModifiedBy>
  <cp:revision>12</cp:revision>
  <dcterms:created xsi:type="dcterms:W3CDTF">2022-04-26T08:42:29Z</dcterms:created>
  <dcterms:modified xsi:type="dcterms:W3CDTF">2022-04-29T07:04:53Z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